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190CDD-0FB5-47CD-92CB-EB14E281786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1491524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90CDD-0FB5-47CD-92CB-EB14E281786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3048674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90CDD-0FB5-47CD-92CB-EB14E281786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700807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190CDD-0FB5-47CD-92CB-EB14E281786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4244878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190CDD-0FB5-47CD-92CB-EB14E2817862}" type="datetimeFigureOut">
              <a:rPr lang="en-US" smtClean="0"/>
              <a:t>5/10/2017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3356185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190CDD-0FB5-47CD-92CB-EB14E2817862}"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292524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190CDD-0FB5-47CD-92CB-EB14E2817862}" type="datetimeFigureOut">
              <a:rPr lang="en-US" smtClean="0"/>
              <a:t>5/10/2017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16133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190CDD-0FB5-47CD-92CB-EB14E2817862}" type="datetimeFigureOut">
              <a:rPr lang="en-US" smtClean="0"/>
              <a:t>5/10/2017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42408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90CDD-0FB5-47CD-92CB-EB14E2817862}" type="datetimeFigureOut">
              <a:rPr lang="en-US" smtClean="0"/>
              <a:t>5/10/2017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687824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90CDD-0FB5-47CD-92CB-EB14E2817862}"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2128938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90CDD-0FB5-47CD-92CB-EB14E2817862}" type="datetimeFigureOut">
              <a:rPr lang="en-US" smtClean="0"/>
              <a:t>5/10/2017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2B7825-4F79-4C75-864E-3EEB345254AA}" type="slidenum">
              <a:rPr lang="en-US" smtClean="0"/>
              <a:t>‹#›</a:t>
            </a:fld>
            <a:endParaRPr lang="en-US"/>
          </a:p>
        </p:txBody>
      </p:sp>
    </p:spTree>
    <p:extLst>
      <p:ext uri="{BB962C8B-B14F-4D97-AF65-F5344CB8AC3E}">
        <p14:creationId xmlns:p14="http://schemas.microsoft.com/office/powerpoint/2010/main" val="1881941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90CDD-0FB5-47CD-92CB-EB14E2817862}" type="datetimeFigureOut">
              <a:rPr lang="en-US" smtClean="0"/>
              <a:t>5/10/2017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B7825-4F79-4C75-864E-3EEB345254AA}" type="slidenum">
              <a:rPr lang="en-US" smtClean="0"/>
              <a:t>‹#›</a:t>
            </a:fld>
            <a:endParaRPr lang="en-US"/>
          </a:p>
        </p:txBody>
      </p:sp>
    </p:spTree>
    <p:extLst>
      <p:ext uri="{BB962C8B-B14F-4D97-AF65-F5344CB8AC3E}">
        <p14:creationId xmlns:p14="http://schemas.microsoft.com/office/powerpoint/2010/main" val="35556955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1556792"/>
            <a:ext cx="7772400" cy="3024336"/>
          </a:xfrm>
        </p:spPr>
        <p:txBody>
          <a:bodyPr>
            <a:normAutofit fontScale="90000"/>
          </a:bodyPr>
          <a:lstStyle/>
          <a:p>
            <a:r>
              <a:rPr lang="en-GB" b="1" dirty="0"/>
              <a:t>SDG 10: inequalities - Persons with </a:t>
            </a:r>
            <a:r>
              <a:rPr lang="en-GB" b="1" dirty="0" smtClean="0">
                <a:solidFill>
                  <a:srgbClr val="FF0000"/>
                </a:solidFill>
              </a:rPr>
              <a:t>psychosocial</a:t>
            </a:r>
            <a:r>
              <a:rPr lang="en-GB" b="1" dirty="0" smtClean="0"/>
              <a:t> disabilities </a:t>
            </a:r>
            <a:r>
              <a:rPr lang="en-GB" b="1" dirty="0"/>
              <a:t>suffering from multiple and aggravated </a:t>
            </a:r>
            <a:r>
              <a:rPr lang="en-GB" b="1" dirty="0" smtClean="0"/>
              <a:t>discrimination</a:t>
            </a:r>
            <a:r>
              <a:rPr lang="en-GB" b="1" dirty="0"/>
              <a:t/>
            </a:r>
            <a:br>
              <a:rPr lang="en-GB" b="1" dirty="0"/>
            </a:br>
            <a:endParaRPr lang="en-US" dirty="0"/>
          </a:p>
        </p:txBody>
      </p:sp>
    </p:spTree>
    <p:extLst>
      <p:ext uri="{BB962C8B-B14F-4D97-AF65-F5344CB8AC3E}">
        <p14:creationId xmlns:p14="http://schemas.microsoft.com/office/powerpoint/2010/main" val="34172693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3528" y="190381"/>
            <a:ext cx="8424936" cy="584775"/>
          </a:xfrm>
          <a:prstGeom prst="rect">
            <a:avLst/>
          </a:prstGeom>
        </p:spPr>
        <p:txBody>
          <a:bodyPr wrap="square">
            <a:spAutoFit/>
          </a:bodyPr>
          <a:lstStyle/>
          <a:p>
            <a:r>
              <a:rPr lang="en-US" b="1" dirty="0" smtClean="0"/>
              <a:t>(I) Situation of persons with psychosocial/mental disabilities: status and trends </a:t>
            </a:r>
            <a:r>
              <a:rPr lang="en-US" sz="1400" dirty="0" smtClean="0"/>
              <a:t>Natalie Drew Michael </a:t>
            </a:r>
            <a:r>
              <a:rPr lang="en-US" sz="1400" dirty="0" err="1" smtClean="0"/>
              <a:t>Njenga</a:t>
            </a:r>
            <a:r>
              <a:rPr lang="en-US" sz="1400" dirty="0" smtClean="0"/>
              <a:t>, Julie Hannah &amp; </a:t>
            </a:r>
            <a:r>
              <a:rPr lang="en-US" sz="1400" dirty="0" err="1" smtClean="0"/>
              <a:t>Ohyong</a:t>
            </a:r>
            <a:r>
              <a:rPr lang="en-US" sz="1400" dirty="0" smtClean="0"/>
              <a:t> Kweon </a:t>
            </a:r>
            <a:endParaRPr lang="en-US" sz="1400" dirty="0"/>
          </a:p>
        </p:txBody>
      </p:sp>
      <p:sp>
        <p:nvSpPr>
          <p:cNvPr id="7" name="Rectangle 6"/>
          <p:cNvSpPr/>
          <p:nvPr/>
        </p:nvSpPr>
        <p:spPr>
          <a:xfrm>
            <a:off x="317210" y="911288"/>
            <a:ext cx="8424936" cy="646331"/>
          </a:xfrm>
          <a:prstGeom prst="rect">
            <a:avLst/>
          </a:prstGeom>
        </p:spPr>
        <p:txBody>
          <a:bodyPr wrap="square">
            <a:spAutoFit/>
          </a:bodyPr>
          <a:lstStyle/>
          <a:p>
            <a:r>
              <a:rPr lang="en-US" b="1" dirty="0" smtClean="0"/>
              <a:t>(ii) Current state of international human rights standards related to people with psychosocial disability </a:t>
            </a:r>
            <a:r>
              <a:rPr lang="en-US" sz="1400" dirty="0" err="1" smtClean="0"/>
              <a:t>Facundo</a:t>
            </a:r>
            <a:r>
              <a:rPr lang="en-US" sz="1400" dirty="0" smtClean="0"/>
              <a:t> Chavez </a:t>
            </a:r>
            <a:r>
              <a:rPr lang="en-US" sz="1400" dirty="0" err="1" smtClean="0"/>
              <a:t>Penillas</a:t>
            </a:r>
            <a:r>
              <a:rPr lang="en-US" sz="1400" dirty="0" smtClean="0"/>
              <a:t> and Victoria Lee , Margie Schneider &amp; </a:t>
            </a:r>
            <a:r>
              <a:rPr lang="en-US" sz="1400" dirty="0" err="1" smtClean="0"/>
              <a:t>Atsuro</a:t>
            </a:r>
            <a:r>
              <a:rPr lang="en-US" sz="1400" dirty="0" smtClean="0"/>
              <a:t> </a:t>
            </a:r>
            <a:r>
              <a:rPr lang="en-US" sz="1400" dirty="0" err="1" smtClean="0"/>
              <a:t>Tsutsumi</a:t>
            </a:r>
            <a:endParaRPr lang="en-US" sz="1400" dirty="0"/>
          </a:p>
        </p:txBody>
      </p:sp>
      <p:sp>
        <p:nvSpPr>
          <p:cNvPr id="8" name="Rectangle 7"/>
          <p:cNvSpPr/>
          <p:nvPr/>
        </p:nvSpPr>
        <p:spPr>
          <a:xfrm>
            <a:off x="317210" y="1800273"/>
            <a:ext cx="8424936" cy="1261884"/>
          </a:xfrm>
          <a:prstGeom prst="rect">
            <a:avLst/>
          </a:prstGeom>
        </p:spPr>
        <p:txBody>
          <a:bodyPr wrap="square">
            <a:spAutoFit/>
          </a:bodyPr>
          <a:lstStyle/>
          <a:p>
            <a:r>
              <a:rPr lang="en-US" b="1" dirty="0" smtClean="0"/>
              <a:t>(iii) National laws, policies/</a:t>
            </a:r>
            <a:r>
              <a:rPr lang="en-US" b="1" dirty="0" err="1" smtClean="0"/>
              <a:t>programme</a:t>
            </a:r>
            <a:r>
              <a:rPr lang="en-US" b="1" dirty="0" smtClean="0"/>
              <a:t> that relate to persons with psychosocial/mental disabilities </a:t>
            </a:r>
          </a:p>
          <a:p>
            <a:endParaRPr lang="en-US" sz="800" b="1" dirty="0" smtClean="0"/>
          </a:p>
          <a:p>
            <a:pPr lvl="1"/>
            <a:r>
              <a:rPr lang="en-US" b="1" i="1" dirty="0" err="1" smtClean="0">
                <a:solidFill>
                  <a:srgbClr val="00B050"/>
                </a:solidFill>
              </a:rPr>
              <a:t>A.Current</a:t>
            </a:r>
            <a:r>
              <a:rPr lang="en-US" b="1" i="1" dirty="0" smtClean="0">
                <a:solidFill>
                  <a:srgbClr val="00B050"/>
                </a:solidFill>
              </a:rPr>
              <a:t> status of mental health law and legislative </a:t>
            </a:r>
            <a:r>
              <a:rPr lang="en-US" b="1" i="1" dirty="0" err="1" smtClean="0">
                <a:solidFill>
                  <a:srgbClr val="00B050"/>
                </a:solidFill>
              </a:rPr>
              <a:t>provisions</a:t>
            </a:r>
            <a:r>
              <a:rPr lang="en-US" sz="1400" dirty="0" err="1" smtClean="0"/>
              <a:t>Soumitra</a:t>
            </a:r>
            <a:r>
              <a:rPr lang="en-US" sz="1400" dirty="0" smtClean="0"/>
              <a:t> Pathare Alberto Vasquez </a:t>
            </a:r>
            <a:r>
              <a:rPr lang="en-US" sz="1400" dirty="0" err="1" smtClean="0"/>
              <a:t>Encalada</a:t>
            </a:r>
            <a:r>
              <a:rPr lang="en-US" sz="1400" dirty="0" smtClean="0"/>
              <a:t> and </a:t>
            </a:r>
            <a:r>
              <a:rPr lang="en-US" sz="1400" dirty="0" err="1" smtClean="0"/>
              <a:t>Ohyong</a:t>
            </a:r>
            <a:r>
              <a:rPr lang="en-US" sz="1400" dirty="0" smtClean="0"/>
              <a:t> Kweon</a:t>
            </a:r>
            <a:endParaRPr lang="en-US" sz="1400" dirty="0"/>
          </a:p>
        </p:txBody>
      </p:sp>
      <p:sp>
        <p:nvSpPr>
          <p:cNvPr id="9" name="Rectangle 8"/>
          <p:cNvSpPr/>
          <p:nvPr/>
        </p:nvSpPr>
        <p:spPr>
          <a:xfrm>
            <a:off x="784590" y="3071282"/>
            <a:ext cx="8035882" cy="861774"/>
          </a:xfrm>
          <a:prstGeom prst="rect">
            <a:avLst/>
          </a:prstGeom>
        </p:spPr>
        <p:txBody>
          <a:bodyPr wrap="square">
            <a:spAutoFit/>
          </a:bodyPr>
          <a:lstStyle/>
          <a:p>
            <a:r>
              <a:rPr lang="en-US" b="1" i="1" dirty="0" err="1" smtClean="0">
                <a:solidFill>
                  <a:srgbClr val="00B050"/>
                </a:solidFill>
              </a:rPr>
              <a:t>B.Current</a:t>
            </a:r>
            <a:r>
              <a:rPr lang="en-US" b="1" i="1" dirty="0" smtClean="0">
                <a:solidFill>
                  <a:srgbClr val="00B050"/>
                </a:solidFill>
              </a:rPr>
              <a:t> </a:t>
            </a:r>
            <a:r>
              <a:rPr lang="en-US" b="1" i="1" dirty="0">
                <a:solidFill>
                  <a:srgbClr val="00B050"/>
                </a:solidFill>
              </a:rPr>
              <a:t>state of policy and </a:t>
            </a:r>
            <a:r>
              <a:rPr lang="en-US" b="1" i="1" dirty="0" err="1">
                <a:solidFill>
                  <a:srgbClr val="00B050"/>
                </a:solidFill>
              </a:rPr>
              <a:t>programmes</a:t>
            </a:r>
            <a:r>
              <a:rPr lang="en-US" b="1" i="1" dirty="0">
                <a:solidFill>
                  <a:srgbClr val="00B050"/>
                </a:solidFill>
              </a:rPr>
              <a:t> related to people with </a:t>
            </a:r>
            <a:r>
              <a:rPr lang="en-US" b="1" i="1" dirty="0" smtClean="0">
                <a:solidFill>
                  <a:srgbClr val="00B050"/>
                </a:solidFill>
              </a:rPr>
              <a:t>psychosocial/mental </a:t>
            </a:r>
            <a:r>
              <a:rPr lang="en-US" b="1" i="1" dirty="0">
                <a:solidFill>
                  <a:srgbClr val="00B050"/>
                </a:solidFill>
              </a:rPr>
              <a:t>disabilities </a:t>
            </a:r>
            <a:r>
              <a:rPr lang="en-US" sz="1400" dirty="0" smtClean="0"/>
              <a:t>Julian Eaton, Annie </a:t>
            </a:r>
            <a:r>
              <a:rPr lang="en-US" sz="1400" dirty="0"/>
              <a:t>Robb, Charlotte Capri, Salam Gomez, Michael </a:t>
            </a:r>
            <a:r>
              <a:rPr lang="en-US" sz="1400" dirty="0" err="1" smtClean="0"/>
              <a:t>Njenga</a:t>
            </a:r>
            <a:endParaRPr lang="en-US" sz="1400" dirty="0"/>
          </a:p>
        </p:txBody>
      </p:sp>
      <p:sp>
        <p:nvSpPr>
          <p:cNvPr id="10" name="Rectangle 9"/>
          <p:cNvSpPr/>
          <p:nvPr/>
        </p:nvSpPr>
        <p:spPr>
          <a:xfrm>
            <a:off x="784590" y="3972185"/>
            <a:ext cx="7957556" cy="861774"/>
          </a:xfrm>
          <a:prstGeom prst="rect">
            <a:avLst/>
          </a:prstGeom>
        </p:spPr>
        <p:txBody>
          <a:bodyPr wrap="square">
            <a:spAutoFit/>
          </a:bodyPr>
          <a:lstStyle/>
          <a:p>
            <a:r>
              <a:rPr lang="en-US" b="1" i="1" dirty="0">
                <a:solidFill>
                  <a:srgbClr val="00B050"/>
                </a:solidFill>
              </a:rPr>
              <a:t>C. </a:t>
            </a:r>
            <a:r>
              <a:rPr lang="en-US" b="1" i="1" dirty="0">
                <a:solidFill>
                  <a:srgbClr val="00B050"/>
                </a:solidFill>
              </a:rPr>
              <a:t>Emerging good practices in policy and law which promote international human rights standards, in particular, the CRPD </a:t>
            </a:r>
            <a:r>
              <a:rPr lang="en-US" dirty="0" smtClean="0"/>
              <a:t> </a:t>
            </a:r>
            <a:r>
              <a:rPr lang="en-US" sz="1400" dirty="0" smtClean="0"/>
              <a:t>Annie Robb , Salam Gomez , Alberto Vasquez </a:t>
            </a:r>
            <a:r>
              <a:rPr lang="en-US" sz="1400" dirty="0" err="1" smtClean="0"/>
              <a:t>Encalada</a:t>
            </a:r>
            <a:r>
              <a:rPr lang="en-US" sz="1400" dirty="0" smtClean="0"/>
              <a:t> </a:t>
            </a:r>
            <a:endParaRPr lang="en-US" b="1" dirty="0" smtClean="0"/>
          </a:p>
        </p:txBody>
      </p:sp>
      <p:sp>
        <p:nvSpPr>
          <p:cNvPr id="11" name="Rectangle 10"/>
          <p:cNvSpPr/>
          <p:nvPr/>
        </p:nvSpPr>
        <p:spPr>
          <a:xfrm>
            <a:off x="264758" y="4904000"/>
            <a:ext cx="8555714" cy="584775"/>
          </a:xfrm>
          <a:prstGeom prst="rect">
            <a:avLst/>
          </a:prstGeom>
        </p:spPr>
        <p:txBody>
          <a:bodyPr wrap="square">
            <a:spAutoFit/>
          </a:bodyPr>
          <a:lstStyle/>
          <a:p>
            <a:r>
              <a:rPr lang="en-US" b="1" dirty="0" smtClean="0"/>
              <a:t>(iv) UN activities to promote inclusion of persons with psychosocial/mental disabilities </a:t>
            </a:r>
            <a:r>
              <a:rPr lang="en-US" sz="1400" dirty="0" smtClean="0"/>
              <a:t>Michelle Funk, Natalie Drew, </a:t>
            </a:r>
            <a:r>
              <a:rPr lang="en-US" sz="1400" dirty="0" err="1" smtClean="0"/>
              <a:t>Facundo</a:t>
            </a:r>
            <a:r>
              <a:rPr lang="en-US" sz="1400" dirty="0" smtClean="0"/>
              <a:t> Chavez </a:t>
            </a:r>
            <a:r>
              <a:rPr lang="en-US" sz="1400" dirty="0" err="1" smtClean="0"/>
              <a:t>Penillas</a:t>
            </a:r>
            <a:r>
              <a:rPr lang="en-US" sz="1400" dirty="0" smtClean="0"/>
              <a:t> </a:t>
            </a:r>
            <a:endParaRPr lang="en-US" sz="1400" dirty="0"/>
          </a:p>
        </p:txBody>
      </p:sp>
      <p:sp>
        <p:nvSpPr>
          <p:cNvPr id="12" name="Rectangle 11"/>
          <p:cNvSpPr/>
          <p:nvPr/>
        </p:nvSpPr>
        <p:spPr>
          <a:xfrm>
            <a:off x="322242" y="5687610"/>
            <a:ext cx="8210198" cy="369332"/>
          </a:xfrm>
          <a:prstGeom prst="rect">
            <a:avLst/>
          </a:prstGeom>
        </p:spPr>
        <p:txBody>
          <a:bodyPr wrap="square">
            <a:spAutoFit/>
          </a:bodyPr>
          <a:lstStyle/>
          <a:p>
            <a:r>
              <a:rPr lang="en-US" b="1" dirty="0" smtClean="0"/>
              <a:t>(v) Conclusions and way forward </a:t>
            </a:r>
            <a:r>
              <a:rPr lang="en-US" sz="1400" dirty="0" smtClean="0"/>
              <a:t>Michelle</a:t>
            </a:r>
            <a:r>
              <a:rPr lang="en-US" b="1" dirty="0" smtClean="0"/>
              <a:t> </a:t>
            </a:r>
            <a:r>
              <a:rPr lang="en-US" sz="1400" dirty="0" smtClean="0"/>
              <a:t>Funk, Takashi </a:t>
            </a:r>
            <a:r>
              <a:rPr lang="en-US" sz="1400" dirty="0" err="1" smtClean="0"/>
              <a:t>Izutsu</a:t>
            </a:r>
            <a:r>
              <a:rPr lang="en-US" sz="1400" dirty="0" smtClean="0"/>
              <a:t>, Salam Gomez</a:t>
            </a:r>
          </a:p>
        </p:txBody>
      </p:sp>
    </p:spTree>
    <p:extLst>
      <p:ext uri="{BB962C8B-B14F-4D97-AF65-F5344CB8AC3E}">
        <p14:creationId xmlns:p14="http://schemas.microsoft.com/office/powerpoint/2010/main" val="1596237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800" b="1" dirty="0" smtClean="0"/>
              <a:t>(I) Situation of persons with psychosocial/mental disabilities: status and trends </a:t>
            </a:r>
            <a:br>
              <a:rPr lang="en-US" sz="1800" b="1" dirty="0" smtClean="0"/>
            </a:br>
            <a:endParaRPr lang="en-US" sz="1800" b="1" dirty="0"/>
          </a:p>
        </p:txBody>
      </p:sp>
      <p:sp>
        <p:nvSpPr>
          <p:cNvPr id="3" name="Content Placeholder 2"/>
          <p:cNvSpPr>
            <a:spLocks noGrp="1"/>
          </p:cNvSpPr>
          <p:nvPr>
            <p:ph idx="1"/>
          </p:nvPr>
        </p:nvSpPr>
        <p:spPr>
          <a:xfrm>
            <a:off x="323528" y="1124744"/>
            <a:ext cx="8301608" cy="5328592"/>
          </a:xfrm>
        </p:spPr>
        <p:txBody>
          <a:bodyPr>
            <a:noAutofit/>
          </a:bodyPr>
          <a:lstStyle/>
          <a:p>
            <a:r>
              <a:rPr lang="en-US" sz="1600" dirty="0" smtClean="0"/>
              <a:t>People with psychosocial/mental disabilities in all countries continue to experience structural and individual forms of discrimination deepening their exclusion and </a:t>
            </a:r>
            <a:r>
              <a:rPr lang="en-US" sz="1600" dirty="0" err="1" smtClean="0"/>
              <a:t>marginalisation</a:t>
            </a:r>
            <a:r>
              <a:rPr lang="en-US" sz="1600" dirty="0" smtClean="0"/>
              <a:t>.  </a:t>
            </a:r>
          </a:p>
          <a:p>
            <a:endParaRPr lang="en-US" sz="1600" dirty="0" smtClean="0"/>
          </a:p>
          <a:p>
            <a:r>
              <a:rPr lang="en-US" sz="1600" dirty="0" smtClean="0"/>
              <a:t>Recent authoritative reports have highlighted the systemic and widespread nature of human rights violations</a:t>
            </a:r>
          </a:p>
          <a:p>
            <a:endParaRPr lang="en-US" sz="1600" dirty="0" smtClean="0"/>
          </a:p>
          <a:p>
            <a:r>
              <a:rPr lang="en-US" sz="1600" dirty="0" smtClean="0"/>
              <a:t>Violations highlighted:</a:t>
            </a:r>
          </a:p>
          <a:p>
            <a:pPr lvl="1"/>
            <a:r>
              <a:rPr lang="en-US" sz="1600" dirty="0"/>
              <a:t>Coercion, violence and abuse</a:t>
            </a:r>
          </a:p>
          <a:p>
            <a:pPr lvl="1"/>
            <a:r>
              <a:rPr lang="en-US" sz="1600" dirty="0"/>
              <a:t>The denial of the right to exercise their legal capacity, enforced through substitute decision-making legal provisions and laws in countries around the world by laws allowing for guardianship,</a:t>
            </a:r>
          </a:p>
          <a:p>
            <a:pPr lvl="1"/>
            <a:r>
              <a:rPr lang="en-US" sz="1600" dirty="0" smtClean="0"/>
              <a:t>people </a:t>
            </a:r>
            <a:r>
              <a:rPr lang="en-US" sz="1600" dirty="0"/>
              <a:t>are also denied other civil and political rights, such as the right to marry, to have children, to have jobs, to have legal representation, to defend their rights in court, to vote or stand for public office</a:t>
            </a:r>
          </a:p>
          <a:p>
            <a:pPr lvl="1"/>
            <a:r>
              <a:rPr lang="en-US" sz="1600" dirty="0" smtClean="0"/>
              <a:t>Education</a:t>
            </a:r>
            <a:r>
              <a:rPr lang="en-US" sz="1600" dirty="0"/>
              <a:t>, employment and other income-generating opportunities are also denied to </a:t>
            </a:r>
            <a:r>
              <a:rPr lang="en-US" sz="1600" dirty="0" smtClean="0"/>
              <a:t>many</a:t>
            </a:r>
          </a:p>
          <a:p>
            <a:pPr lvl="1"/>
            <a:endParaRPr lang="en-US" sz="1600" dirty="0"/>
          </a:p>
          <a:p>
            <a:r>
              <a:rPr lang="en-US" sz="1600" dirty="0" smtClean="0"/>
              <a:t>The Convention on the Rights of Persons with Disabilities</a:t>
            </a:r>
          </a:p>
          <a:p>
            <a:endParaRPr lang="en-US" sz="1600" dirty="0"/>
          </a:p>
        </p:txBody>
      </p:sp>
    </p:spTree>
    <p:extLst>
      <p:ext uri="{BB962C8B-B14F-4D97-AF65-F5344CB8AC3E}">
        <p14:creationId xmlns:p14="http://schemas.microsoft.com/office/powerpoint/2010/main" val="1392375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b="1" dirty="0" smtClean="0"/>
              <a:t>(ii) Current state of international human rights standards related to people with psychosocial disability</a:t>
            </a:r>
            <a:br>
              <a:rPr lang="en-US" sz="2000" b="1" dirty="0" smtClean="0"/>
            </a:br>
            <a:endParaRPr lang="en-US" sz="2000" b="1" dirty="0"/>
          </a:p>
        </p:txBody>
      </p:sp>
      <p:sp>
        <p:nvSpPr>
          <p:cNvPr id="3" name="Content Placeholder 2"/>
          <p:cNvSpPr>
            <a:spLocks noGrp="1"/>
          </p:cNvSpPr>
          <p:nvPr>
            <p:ph idx="1"/>
          </p:nvPr>
        </p:nvSpPr>
        <p:spPr/>
        <p:txBody>
          <a:bodyPr>
            <a:normAutofit fontScale="85000" lnSpcReduction="20000"/>
          </a:bodyPr>
          <a:lstStyle/>
          <a:p>
            <a:r>
              <a:rPr lang="en-US" dirty="0" smtClean="0"/>
              <a:t>Focus on the CRPD and the human rights-based approach to disability</a:t>
            </a:r>
          </a:p>
          <a:p>
            <a:r>
              <a:rPr lang="en-US" dirty="0" smtClean="0"/>
              <a:t>principles of non-discrimination in the exercise of all human rights,</a:t>
            </a:r>
          </a:p>
          <a:p>
            <a:r>
              <a:rPr lang="en-US" dirty="0" smtClean="0"/>
              <a:t>Article 25 - right to health </a:t>
            </a:r>
          </a:p>
          <a:p>
            <a:r>
              <a:rPr lang="en-US" dirty="0" smtClean="0"/>
              <a:t>Article 12 - the right to equal recognition before the law</a:t>
            </a:r>
          </a:p>
          <a:p>
            <a:r>
              <a:rPr lang="en-US" dirty="0" smtClean="0"/>
              <a:t>“the best interpretation” of will and preference of the person concerned </a:t>
            </a:r>
          </a:p>
          <a:p>
            <a:r>
              <a:rPr lang="en-US" dirty="0" smtClean="0"/>
              <a:t>Forced institutionalization </a:t>
            </a:r>
          </a:p>
          <a:p>
            <a:r>
              <a:rPr lang="en-US" dirty="0" smtClean="0"/>
              <a:t>Freedom from exploitation, violence and abuse </a:t>
            </a:r>
            <a:endParaRPr lang="en-US" dirty="0"/>
          </a:p>
        </p:txBody>
      </p:sp>
    </p:spTree>
    <p:extLst>
      <p:ext uri="{BB962C8B-B14F-4D97-AF65-F5344CB8AC3E}">
        <p14:creationId xmlns:p14="http://schemas.microsoft.com/office/powerpoint/2010/main" val="4148751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1143000"/>
          </a:xfrm>
        </p:spPr>
        <p:txBody>
          <a:bodyPr>
            <a:normAutofit/>
          </a:bodyPr>
          <a:lstStyle/>
          <a:p>
            <a:r>
              <a:rPr lang="en-US" sz="1800" b="1" dirty="0" smtClean="0"/>
              <a:t>(iii) National laws, policies/</a:t>
            </a:r>
            <a:r>
              <a:rPr lang="en-US" sz="1800" b="1" dirty="0" err="1" smtClean="0"/>
              <a:t>programme</a:t>
            </a:r>
            <a:r>
              <a:rPr lang="en-US" sz="1800" b="1" dirty="0" smtClean="0"/>
              <a:t> that relate to persons with psychosocial/mental disabilities</a:t>
            </a:r>
            <a:endParaRPr lang="en-US" sz="1800" b="1" dirty="0"/>
          </a:p>
        </p:txBody>
      </p:sp>
      <p:sp>
        <p:nvSpPr>
          <p:cNvPr id="3" name="Content Placeholder 2"/>
          <p:cNvSpPr>
            <a:spLocks noGrp="1"/>
          </p:cNvSpPr>
          <p:nvPr>
            <p:ph idx="1"/>
          </p:nvPr>
        </p:nvSpPr>
        <p:spPr>
          <a:xfrm>
            <a:off x="107504" y="908720"/>
            <a:ext cx="9036496" cy="5760640"/>
          </a:xfrm>
        </p:spPr>
        <p:txBody>
          <a:bodyPr>
            <a:noAutofit/>
          </a:bodyPr>
          <a:lstStyle/>
          <a:p>
            <a:pPr marL="0" indent="0">
              <a:buNone/>
            </a:pPr>
            <a:endParaRPr lang="en-US" sz="1800" dirty="0" smtClean="0"/>
          </a:p>
          <a:p>
            <a:pPr marL="0" indent="0">
              <a:buNone/>
            </a:pPr>
            <a:r>
              <a:rPr lang="en-US" sz="1800" dirty="0" smtClean="0"/>
              <a:t>The promise of paradigm shift brought by the Convention on the Rights of Persons with Disabilities (CRPD) is alien to lives of persons with psychosocial/mental disabilities even today</a:t>
            </a:r>
          </a:p>
          <a:p>
            <a:pPr marL="0" indent="0">
              <a:buNone/>
            </a:pPr>
            <a:endParaRPr lang="en-US" sz="1800" dirty="0" smtClean="0"/>
          </a:p>
          <a:p>
            <a:pPr marL="0" indent="0">
              <a:buNone/>
            </a:pPr>
            <a:r>
              <a:rPr lang="en-US" sz="1800" b="1" dirty="0" smtClean="0">
                <a:solidFill>
                  <a:srgbClr val="00B050"/>
                </a:solidFill>
              </a:rPr>
              <a:t>LAW </a:t>
            </a:r>
          </a:p>
          <a:p>
            <a:r>
              <a:rPr lang="en-US" sz="1800" dirty="0" smtClean="0"/>
              <a:t>Recent global reviews of legislation on employment, voting, marriage and property related rights in UN Member States </a:t>
            </a:r>
          </a:p>
          <a:p>
            <a:r>
              <a:rPr lang="en-US" sz="1800" dirty="0" smtClean="0"/>
              <a:t>a review of mental health legislation in Commonwealth Member States</a:t>
            </a:r>
            <a:endParaRPr lang="en-US" sz="1800" dirty="0"/>
          </a:p>
          <a:p>
            <a:r>
              <a:rPr lang="en-US" sz="1800" dirty="0" smtClean="0"/>
              <a:t>Data on Voting rights, dismissal at work, right to marry and remain married, entering into a contract, right to mental health care and supports, equal recognition before the law, supported decision making</a:t>
            </a:r>
          </a:p>
          <a:p>
            <a:endParaRPr lang="en-GB" sz="1800" dirty="0"/>
          </a:p>
          <a:p>
            <a:pPr marL="0" indent="0">
              <a:buNone/>
            </a:pPr>
            <a:r>
              <a:rPr lang="en-GB" sz="1800" b="1" dirty="0" smtClean="0">
                <a:solidFill>
                  <a:srgbClr val="00B050"/>
                </a:solidFill>
              </a:rPr>
              <a:t>POLICY</a:t>
            </a:r>
            <a:endParaRPr lang="en-US" sz="1800" b="1" dirty="0" smtClean="0">
              <a:solidFill>
                <a:srgbClr val="00B050"/>
              </a:solidFill>
            </a:endParaRPr>
          </a:p>
          <a:p>
            <a:pPr lvl="0"/>
            <a:r>
              <a:rPr lang="en-GB" sz="1800" dirty="0"/>
              <a:t>Examination of the extent to which policy aligns with international human rights standards and degree to which it is implemented.</a:t>
            </a:r>
            <a:endParaRPr lang="en-US" sz="1800" dirty="0"/>
          </a:p>
          <a:p>
            <a:pPr lvl="0"/>
            <a:r>
              <a:rPr lang="en-GB" sz="1800" dirty="0"/>
              <a:t>Based on findings of WHO </a:t>
            </a:r>
            <a:r>
              <a:rPr lang="en-GB" sz="1800" dirty="0" smtClean="0"/>
              <a:t>ATLAS</a:t>
            </a:r>
          </a:p>
          <a:p>
            <a:pPr marL="0" lvl="0" indent="0">
              <a:buNone/>
            </a:pPr>
            <a:endParaRPr lang="en-US" sz="1800" dirty="0"/>
          </a:p>
          <a:p>
            <a:pPr marL="0" lvl="0" indent="0">
              <a:buNone/>
            </a:pPr>
            <a:r>
              <a:rPr lang="en-US" sz="1800" b="1" dirty="0" smtClean="0">
                <a:solidFill>
                  <a:srgbClr val="00B050"/>
                </a:solidFill>
              </a:rPr>
              <a:t>EMERGING GOOD PRACTICES IN POLICY AND LAW - </a:t>
            </a:r>
            <a:r>
              <a:rPr lang="en-GB" sz="1800" dirty="0" smtClean="0"/>
              <a:t>3 </a:t>
            </a:r>
            <a:r>
              <a:rPr lang="en-GB" sz="1800" dirty="0"/>
              <a:t>case studies</a:t>
            </a:r>
          </a:p>
          <a:p>
            <a:pPr marL="0" lvl="0" indent="0">
              <a:buNone/>
            </a:pPr>
            <a:endParaRPr lang="en-US" sz="1800" dirty="0"/>
          </a:p>
          <a:p>
            <a:endParaRPr lang="en-US" sz="1800" dirty="0"/>
          </a:p>
        </p:txBody>
      </p:sp>
    </p:spTree>
    <p:extLst>
      <p:ext uri="{BB962C8B-B14F-4D97-AF65-F5344CB8AC3E}">
        <p14:creationId xmlns:p14="http://schemas.microsoft.com/office/powerpoint/2010/main" val="3135574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88640"/>
            <a:ext cx="6552728" cy="1143000"/>
          </a:xfrm>
        </p:spPr>
        <p:txBody>
          <a:bodyPr>
            <a:normAutofit/>
          </a:bodyPr>
          <a:lstStyle/>
          <a:p>
            <a:r>
              <a:rPr lang="en-US" sz="2400" b="1" dirty="0" smtClean="0"/>
              <a:t>(iv) UN activities to promote inclusion of persons with psychosocial/mental disabilities</a:t>
            </a:r>
            <a:endParaRPr lang="en-US" sz="2400" b="1" dirty="0"/>
          </a:p>
        </p:txBody>
      </p:sp>
      <p:sp>
        <p:nvSpPr>
          <p:cNvPr id="4" name="Rectangle 3"/>
          <p:cNvSpPr/>
          <p:nvPr/>
        </p:nvSpPr>
        <p:spPr>
          <a:xfrm>
            <a:off x="323528" y="1484784"/>
            <a:ext cx="8640960" cy="4832092"/>
          </a:xfrm>
          <a:prstGeom prst="rect">
            <a:avLst/>
          </a:prstGeom>
        </p:spPr>
        <p:txBody>
          <a:bodyPr wrap="square">
            <a:spAutoFit/>
          </a:bodyPr>
          <a:lstStyle/>
          <a:p>
            <a:pPr marL="285750" indent="-285750">
              <a:buFont typeface="Arial" panose="020B0604020202020204" pitchFamily="34" charset="0"/>
              <a:buChar char="•"/>
            </a:pPr>
            <a:r>
              <a:rPr lang="en-US" sz="2800" dirty="0" smtClean="0"/>
              <a:t>Work of WHO (action plan , </a:t>
            </a:r>
            <a:r>
              <a:rPr lang="en-US" sz="2800" dirty="0" err="1" smtClean="0"/>
              <a:t>Qualityrights</a:t>
            </a:r>
            <a:r>
              <a:rPr lang="en-US" sz="2800" dirty="0" smtClean="0"/>
              <a:t>)</a:t>
            </a:r>
          </a:p>
          <a:p>
            <a:pPr marL="285750" indent="-285750">
              <a:buFont typeface="Arial" panose="020B0604020202020204" pitchFamily="34" charset="0"/>
              <a:buChar char="•"/>
            </a:pPr>
            <a:r>
              <a:rPr lang="en-US" sz="2800" dirty="0" smtClean="0"/>
              <a:t>Work under OHCHR</a:t>
            </a:r>
          </a:p>
          <a:p>
            <a:pPr marL="742950" lvl="1" indent="-285750">
              <a:buFont typeface="Arial" panose="020B0604020202020204" pitchFamily="34" charset="0"/>
              <a:buChar char="•"/>
            </a:pPr>
            <a:r>
              <a:rPr lang="en-US" sz="2800" dirty="0" smtClean="0"/>
              <a:t>Human rights council resolution on </a:t>
            </a:r>
            <a:r>
              <a:rPr lang="en-US" sz="2800" dirty="0" err="1" smtClean="0"/>
              <a:t>mh</a:t>
            </a:r>
            <a:r>
              <a:rPr lang="en-US" sz="2800" dirty="0" smtClean="0"/>
              <a:t> and human rights</a:t>
            </a:r>
          </a:p>
          <a:p>
            <a:pPr marL="742950" lvl="1" indent="-285750">
              <a:buFont typeface="Arial" panose="020B0604020202020204" pitchFamily="34" charset="0"/>
              <a:buChar char="•"/>
            </a:pPr>
            <a:r>
              <a:rPr lang="en-US" sz="2800" dirty="0" smtClean="0"/>
              <a:t>OHCHR report on mental health and human rights,  March 2017</a:t>
            </a:r>
          </a:p>
          <a:p>
            <a:pPr marL="742950" lvl="1" indent="-285750">
              <a:buFont typeface="Arial" panose="020B0604020202020204" pitchFamily="34" charset="0"/>
              <a:buChar char="•"/>
            </a:pPr>
            <a:r>
              <a:rPr lang="en-US" sz="2800" dirty="0"/>
              <a:t>S</a:t>
            </a:r>
            <a:r>
              <a:rPr lang="en-US" sz="2800" dirty="0" smtClean="0"/>
              <a:t>pecial </a:t>
            </a:r>
            <a:r>
              <a:rPr lang="en-US" sz="2800" dirty="0"/>
              <a:t>R</a:t>
            </a:r>
            <a:r>
              <a:rPr lang="en-US" sz="2800" dirty="0" smtClean="0"/>
              <a:t>apporteur on Right to Health</a:t>
            </a:r>
          </a:p>
          <a:p>
            <a:pPr marL="742950" lvl="1" indent="-285750">
              <a:buFont typeface="Arial" panose="020B0604020202020204" pitchFamily="34" charset="0"/>
              <a:buChar char="•"/>
            </a:pPr>
            <a:r>
              <a:rPr lang="en-US" sz="2800" dirty="0" smtClean="0"/>
              <a:t>Special </a:t>
            </a:r>
            <a:r>
              <a:rPr lang="en-US" sz="2800" dirty="0"/>
              <a:t>R</a:t>
            </a:r>
            <a:r>
              <a:rPr lang="en-US" sz="2800" dirty="0" smtClean="0"/>
              <a:t>apporteur on Right of Persons with Disabilities </a:t>
            </a:r>
          </a:p>
          <a:p>
            <a:pPr marL="285750" indent="-285750">
              <a:buFont typeface="Arial" panose="020B0604020202020204" pitchFamily="34" charset="0"/>
              <a:buChar char="•"/>
            </a:pPr>
            <a:r>
              <a:rPr lang="en-US" sz="2800" dirty="0" smtClean="0"/>
              <a:t>Other UN organizations</a:t>
            </a:r>
          </a:p>
          <a:p>
            <a:pPr marL="285750" indent="-285750">
              <a:buFont typeface="Arial" panose="020B0604020202020204" pitchFamily="34" charset="0"/>
              <a:buChar char="•"/>
            </a:pPr>
            <a:endParaRPr lang="en-US" sz="2800" dirty="0"/>
          </a:p>
        </p:txBody>
      </p:sp>
    </p:spTree>
    <p:extLst>
      <p:ext uri="{BB962C8B-B14F-4D97-AF65-F5344CB8AC3E}">
        <p14:creationId xmlns:p14="http://schemas.microsoft.com/office/powerpoint/2010/main" val="21144775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(v) Conclusion and the way forward </a:t>
            </a:r>
            <a:endParaRPr lang="en-US" sz="3600" dirty="0"/>
          </a:p>
        </p:txBody>
      </p:sp>
      <p:sp>
        <p:nvSpPr>
          <p:cNvPr id="3" name="Content Placeholder 2"/>
          <p:cNvSpPr>
            <a:spLocks noGrp="1"/>
          </p:cNvSpPr>
          <p:nvPr>
            <p:ph idx="1"/>
          </p:nvPr>
        </p:nvSpPr>
        <p:spPr>
          <a:xfrm>
            <a:off x="457200" y="1600200"/>
            <a:ext cx="6707088" cy="4525963"/>
          </a:xfrm>
        </p:spPr>
        <p:txBody>
          <a:bodyPr>
            <a:normAutofit/>
          </a:bodyPr>
          <a:lstStyle/>
          <a:p>
            <a:pPr marL="0" indent="0">
              <a:buNone/>
            </a:pPr>
            <a:endParaRPr lang="en-US" dirty="0"/>
          </a:p>
          <a:p>
            <a:pPr marL="0" indent="0">
              <a:buNone/>
            </a:pPr>
            <a:r>
              <a:rPr lang="en-US" dirty="0" smtClean="0"/>
              <a:t>____________________________</a:t>
            </a:r>
          </a:p>
          <a:p>
            <a:r>
              <a:rPr lang="en-GB" dirty="0" smtClean="0"/>
              <a:t>Issues under discussion</a:t>
            </a:r>
            <a:endParaRPr lang="en-US" dirty="0" smtClean="0"/>
          </a:p>
          <a:p>
            <a:pPr lvl="1">
              <a:buFont typeface="Wingdings" panose="05000000000000000000" pitchFamily="2" charset="2"/>
              <a:buChar char="Ø"/>
            </a:pPr>
            <a:r>
              <a:rPr lang="en-US" dirty="0" smtClean="0"/>
              <a:t>Terminology: mental disabilities vs psychosocial disabilities </a:t>
            </a:r>
          </a:p>
          <a:p>
            <a:pPr lvl="1">
              <a:buFont typeface="Wingdings" panose="05000000000000000000" pitchFamily="2" charset="2"/>
              <a:buChar char="Ø"/>
            </a:pPr>
            <a:r>
              <a:rPr lang="en-US" dirty="0" smtClean="0"/>
              <a:t>Separate or combined chapter for psychosocial disabilities and intellectual disabilities</a:t>
            </a:r>
          </a:p>
          <a:p>
            <a:endParaRPr lang="en-US" dirty="0"/>
          </a:p>
        </p:txBody>
      </p:sp>
    </p:spTree>
    <p:extLst>
      <p:ext uri="{BB962C8B-B14F-4D97-AF65-F5344CB8AC3E}">
        <p14:creationId xmlns:p14="http://schemas.microsoft.com/office/powerpoint/2010/main" val="4059004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660</Words>
  <Application>Microsoft Office PowerPoint</Application>
  <PresentationFormat>On-screen Show (4:3)</PresentationFormat>
  <Paragraphs>58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SDG 10: inequalities - Persons with psychosocial disabilities suffering from multiple and aggravated discrimination </vt:lpstr>
      <vt:lpstr>PowerPoint Presentation</vt:lpstr>
      <vt:lpstr>(I) Situation of persons with psychosocial/mental disabilities: status and trends  </vt:lpstr>
      <vt:lpstr>(ii) Current state of international human rights standards related to people with psychosocial disability </vt:lpstr>
      <vt:lpstr>(iii) National laws, policies/programme that relate to persons with psychosocial/mental disabilities</vt:lpstr>
      <vt:lpstr>(iv) UN activities to promote inclusion of persons with psychosocial/mental disabilities</vt:lpstr>
      <vt:lpstr>(v) Conclusion and the way forward </vt:lpstr>
    </vt:vector>
  </TitlesOfParts>
  <Company>WHO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SDG 10: inequalities - Persons with psychosocial disabilities suffering from multiple and aggravated discrimination</dc:title>
  <dc:creator>FUNK, Michelle Karen</dc:creator>
  <cp:lastModifiedBy>FUNK, Michelle Karen</cp:lastModifiedBy>
  <cp:revision>15</cp:revision>
  <dcterms:created xsi:type="dcterms:W3CDTF">2017-05-10T10:16:23Z</dcterms:created>
  <dcterms:modified xsi:type="dcterms:W3CDTF">2017-05-10T13:31:30Z</dcterms:modified>
</cp:coreProperties>
</file>